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6"/>
  </p:notesMasterIdLst>
  <p:handoutMasterIdLst>
    <p:handoutMasterId r:id="rId17"/>
  </p:handoutMasterIdLst>
  <p:sldIdLst>
    <p:sldId id="257" r:id="rId5"/>
    <p:sldId id="258" r:id="rId6"/>
    <p:sldId id="268" r:id="rId7"/>
    <p:sldId id="262" r:id="rId8"/>
    <p:sldId id="259" r:id="rId9"/>
    <p:sldId id="260" r:id="rId10"/>
    <p:sldId id="261" r:id="rId11"/>
    <p:sldId id="263" r:id="rId12"/>
    <p:sldId id="264" r:id="rId13"/>
    <p:sldId id="265" r:id="rId14"/>
    <p:sldId id="266" r:id="rId15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F23"/>
    <a:srgbClr val="D3A907"/>
    <a:srgbClr val="832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350718-7E26-4E8B-A0EF-5823D1ACD45A}" v="13" dt="2020-09-29T09:10:48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12" autoAdjust="0"/>
  </p:normalViewPr>
  <p:slideViewPr>
    <p:cSldViewPr>
      <p:cViewPr varScale="1">
        <p:scale>
          <a:sx n="101" d="100"/>
          <a:sy n="101" d="100"/>
        </p:scale>
        <p:origin x="5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442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ülenay Keser" userId="S::g.keser@vmbotriviumcollege.nl::cf35d207-41bc-4848-bef4-90a93a52d823" providerId="AD" clId="Web-{AF350718-7E26-4E8B-A0EF-5823D1ACD45A}"/>
    <pc:docChg chg="modSld">
      <pc:chgData name="Gülenay Keser" userId="S::g.keser@vmbotriviumcollege.nl::cf35d207-41bc-4848-bef4-90a93a52d823" providerId="AD" clId="Web-{AF350718-7E26-4E8B-A0EF-5823D1ACD45A}" dt="2020-09-29T09:10:48.750" v="12" actId="20577"/>
      <pc:docMkLst>
        <pc:docMk/>
      </pc:docMkLst>
      <pc:sldChg chg="modSp">
        <pc:chgData name="Gülenay Keser" userId="S::g.keser@vmbotriviumcollege.nl::cf35d207-41bc-4848-bef4-90a93a52d823" providerId="AD" clId="Web-{AF350718-7E26-4E8B-A0EF-5823D1ACD45A}" dt="2020-09-29T09:06:51.281" v="0" actId="20577"/>
        <pc:sldMkLst>
          <pc:docMk/>
          <pc:sldMk cId="2704666443" sldId="262"/>
        </pc:sldMkLst>
        <pc:spChg chg="mod">
          <ac:chgData name="Gülenay Keser" userId="S::g.keser@vmbotriviumcollege.nl::cf35d207-41bc-4848-bef4-90a93a52d823" providerId="AD" clId="Web-{AF350718-7E26-4E8B-A0EF-5823D1ACD45A}" dt="2020-09-29T09:06:51.281" v="0" actId="20577"/>
          <ac:spMkLst>
            <pc:docMk/>
            <pc:sldMk cId="2704666443" sldId="262"/>
            <ac:spMk id="3" creationId="{00000000-0000-0000-0000-000000000000}"/>
          </ac:spMkLst>
        </pc:spChg>
      </pc:sldChg>
      <pc:sldChg chg="modSp">
        <pc:chgData name="Gülenay Keser" userId="S::g.keser@vmbotriviumcollege.nl::cf35d207-41bc-4848-bef4-90a93a52d823" providerId="AD" clId="Web-{AF350718-7E26-4E8B-A0EF-5823D1ACD45A}" dt="2020-09-29T09:10:48.750" v="11" actId="20577"/>
        <pc:sldMkLst>
          <pc:docMk/>
          <pc:sldMk cId="53294547" sldId="265"/>
        </pc:sldMkLst>
        <pc:spChg chg="mod">
          <ac:chgData name="Gülenay Keser" userId="S::g.keser@vmbotriviumcollege.nl::cf35d207-41bc-4848-bef4-90a93a52d823" providerId="AD" clId="Web-{AF350718-7E26-4E8B-A0EF-5823D1ACD45A}" dt="2020-09-29T09:10:48.750" v="11" actId="20577"/>
          <ac:spMkLst>
            <pc:docMk/>
            <pc:sldMk cId="53294547" sldId="265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A26AD-2087-4924-887F-58983794211B}" type="datetimeFigureOut">
              <a:rPr lang="nl-NL" smtClean="0"/>
              <a:t>29-9-2020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08673-EEE7-4A52-B4DF-71E3DC8AF51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7518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E6A52-1FE3-4657-97AA-373DF5613D01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ABC81-828B-44BC-87A5-288C897CCF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58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987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375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94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1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205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009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220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3795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sz="1200" b="1" i="1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1184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929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720BC2-7D7F-4353-B508-B0BA400D0A99}" type="datetimeFigureOut">
              <a:rPr lang="nl-NL" smtClean="0"/>
              <a:t>29-9-2020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9763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29-9-2020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96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29-9-2020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323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992888" cy="866527"/>
          </a:xfrm>
        </p:spPr>
        <p:txBody>
          <a:bodyPr/>
          <a:lstStyle>
            <a:lvl1pPr algn="r">
              <a:defRPr>
                <a:solidFill>
                  <a:srgbClr val="F36F2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cxnSp>
        <p:nvCxnSpPr>
          <p:cNvPr id="8" name="Rechte verbindingslijn 20">
            <a:extLst>
              <a:ext uri="{FF2B5EF4-FFF2-40B4-BE49-F238E27FC236}">
                <a16:creationId xmlns:a16="http://schemas.microsoft.com/office/drawing/2014/main" id="{0F325394-B12C-4D17-AACB-A875630A31ED}"/>
              </a:ext>
            </a:extLst>
          </p:cNvPr>
          <p:cNvCxnSpPr/>
          <p:nvPr userDrawn="1"/>
        </p:nvCxnSpPr>
        <p:spPr>
          <a:xfrm flipH="1">
            <a:off x="1259632" y="1916832"/>
            <a:ext cx="7416824" cy="0"/>
          </a:xfrm>
          <a:prstGeom prst="line">
            <a:avLst/>
          </a:prstGeom>
          <a:ln>
            <a:solidFill>
              <a:srgbClr val="F36F2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09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29-9-2020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092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20BC2-7D7F-4353-B508-B0BA400D0A99}" type="datetimeFigureOut">
              <a:rPr lang="nl-NL" smtClean="0"/>
              <a:t>29-9-2020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13954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29-9-2020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11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29-9-2020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396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29-9-2020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902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29-9-2020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053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20BC2-7D7F-4353-B508-B0BA400D0A99}" type="datetimeFigureOut">
              <a:rPr lang="nl-NL" smtClean="0"/>
              <a:t>29-9-2020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20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20BC2-7D7F-4353-B508-B0BA400D0A99}" type="datetimeFigureOut">
              <a:rPr lang="nl-NL" smtClean="0"/>
              <a:t>29-9-2020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705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B6720BC2-7D7F-4353-B508-B0BA400D0A99}" type="datetimeFigureOut">
              <a:rPr lang="nl-NL" smtClean="0"/>
              <a:t>29-9-2020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589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google.nl/url?sa=i&amp;rct=j&amp;q=&amp;esrc=s&amp;source=images&amp;cd=&amp;cad=rja&amp;uact=8&amp;ved=0ahUKEwizxpf2x-vNAhVCtxQKHa8cACwQjRwIBw&amp;url=http://www.regionaalarchieftilburg.nl/home/blog-detail/algemeen/2015/12/30/2015---overzicht-van-het-gebruik-van-social-media&amp;psig=AFQjCNGJiVZd2fy_ehxd1iBiRExzcD5mHQ&amp;ust=1468331683160642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2v-NCWics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dV0fczmIJ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hyperlink" Target="http://www.hartvannederland.nl/algemeen/2015/uitgaansgeweld-eindhoven-onderzoch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jpe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127CAEB6-2762-403E-98B1-8B96D27C6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643" y="744469"/>
            <a:ext cx="8005589" cy="5349671"/>
            <a:chOff x="752858" y="744469"/>
            <a:chExt cx="10674117" cy="5349671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B93A55BE-E875-414E-8964-9F4BD06F9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CA1FECA8-74A7-4D1C-9D1E-6EDE1F961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7514DD0B-CE73-4348-90F2-A93FF171E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Afbeeldingsresultaat voor co2"/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5" r="7162" b="-1"/>
          <a:stretch/>
        </p:blipFill>
        <p:spPr bwMode="auto">
          <a:xfrm>
            <a:off x="20" y="-1"/>
            <a:ext cx="456740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r="8344"/>
          <a:stretch/>
        </p:blipFill>
        <p:spPr bwMode="auto">
          <a:xfrm>
            <a:off x="4567427" y="-2"/>
            <a:ext cx="456742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brkdesign.nl/file/2015/06/20141117180945-right-business-wrong-social-media-culture.jpe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r="11329"/>
          <a:stretch/>
        </p:blipFill>
        <p:spPr bwMode="auto">
          <a:xfrm>
            <a:off x="20" y="3428997"/>
            <a:ext cx="456740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fbeeldingsresultaat voor demonstratie"/>
          <p:cNvPicPr>
            <a:picLocks noChangeAspect="1" noChangeArrowheads="1"/>
          </p:cNvPicPr>
          <p:nvPr/>
        </p:nvPicPr>
        <p:blipFill rotWithShape="1">
          <a:blip r:embed="rId7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5"/>
          <a:stretch/>
        </p:blipFill>
        <p:spPr bwMode="auto">
          <a:xfrm>
            <a:off x="4567426" y="3428994"/>
            <a:ext cx="45765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1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500" cap="all">
                <a:solidFill>
                  <a:schemeClr val="tx2"/>
                </a:solidFill>
              </a:rPr>
              <a:t>1.4 Hoe onderzoek je de samenleving? Uitleg PO1</a:t>
            </a:r>
          </a:p>
        </p:txBody>
      </p:sp>
    </p:spTree>
    <p:extLst>
      <p:ext uri="{BB962C8B-B14F-4D97-AF65-F5344CB8AC3E}">
        <p14:creationId xmlns:p14="http://schemas.microsoft.com/office/powerpoint/2010/main" val="3971439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75F4A0-FEAF-4F1B-9C48-7688BF9D4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9101" y="5423537"/>
            <a:ext cx="7400499" cy="868081"/>
          </a:xfrm>
        </p:spPr>
        <p:txBody>
          <a:bodyPr anchor="ctr">
            <a:normAutofit/>
          </a:bodyPr>
          <a:lstStyle/>
          <a:p>
            <a:r>
              <a:rPr lang="nl-NL" dirty="0"/>
              <a:t>Je mening vormen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EC79F3-0DE6-47BA-9C5C-039C54F4A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078417" y="-370056"/>
            <a:ext cx="1756584" cy="3306366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6C2B07-2A41-4CB1-9C51-F037AF417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6285591" y="2733391"/>
            <a:ext cx="1755930" cy="3306366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123486"/>
            <a:ext cx="7229901" cy="351675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dirty="0"/>
              <a:t>Wat heb je nodig voor een </a:t>
            </a:r>
            <a:r>
              <a:rPr lang="nl-NL" b="1" dirty="0"/>
              <a:t>goede mening</a:t>
            </a:r>
            <a:r>
              <a:rPr lang="nl-NL" dirty="0"/>
              <a:t>?</a:t>
            </a:r>
          </a:p>
          <a:p>
            <a:pPr marL="383540" indent="-383540"/>
            <a:r>
              <a:rPr lang="nl-NL" dirty="0"/>
              <a:t>Je moet de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b="1" dirty="0">
                <a:solidFill>
                  <a:srgbClr val="FF0000"/>
                </a:solidFill>
              </a:rPr>
              <a:t>feiten</a:t>
            </a:r>
            <a:r>
              <a:rPr lang="nl-NL" dirty="0"/>
              <a:t> kennen. Feiten kun je:</a:t>
            </a:r>
          </a:p>
          <a:p>
            <a:pPr lvl="1" indent="-383540"/>
            <a:r>
              <a:rPr lang="nl-NL" dirty="0"/>
              <a:t>controleren</a:t>
            </a:r>
          </a:p>
          <a:p>
            <a:pPr lvl="1" indent="-383540"/>
            <a:r>
              <a:rPr lang="nl-NL" dirty="0"/>
              <a:t>bewijzen</a:t>
            </a:r>
          </a:p>
          <a:p>
            <a:pPr marL="383540" indent="-383540"/>
            <a:r>
              <a:rPr lang="nl-NL" dirty="0"/>
              <a:t>Je moet het probleem van </a:t>
            </a:r>
            <a:r>
              <a:rPr lang="nl-NL" b="1" dirty="0">
                <a:solidFill>
                  <a:srgbClr val="FF0000"/>
                </a:solidFill>
              </a:rPr>
              <a:t>verschillende</a:t>
            </a:r>
            <a:r>
              <a:rPr lang="nl-NL" dirty="0">
                <a:solidFill>
                  <a:srgbClr val="FF0000"/>
                </a:solidFill>
              </a:rPr>
              <a:t> kanten</a:t>
            </a:r>
            <a:r>
              <a:rPr lang="nl-NL" dirty="0"/>
              <a:t> kunnen bekijken.</a:t>
            </a:r>
          </a:p>
          <a:p>
            <a:pPr marL="383540" indent="-383540"/>
            <a:r>
              <a:rPr lang="nl-NL" dirty="0"/>
              <a:t>Je hebt </a:t>
            </a:r>
            <a:r>
              <a:rPr lang="nl-NL" b="1" dirty="0">
                <a:solidFill>
                  <a:srgbClr val="FF0000"/>
                </a:solidFill>
              </a:rPr>
              <a:t>argumenten</a:t>
            </a:r>
            <a:r>
              <a:rPr lang="nl-NL" b="1" dirty="0"/>
              <a:t> </a:t>
            </a:r>
            <a:r>
              <a:rPr lang="nl-NL" dirty="0"/>
              <a:t>nodig: </a:t>
            </a:r>
            <a:r>
              <a:rPr lang="nl-NL" b="1" dirty="0">
                <a:solidFill>
                  <a:srgbClr val="FF0000"/>
                </a:solidFill>
              </a:rPr>
              <a:t>redenen</a:t>
            </a:r>
            <a:r>
              <a:rPr lang="nl-NL" dirty="0"/>
              <a:t> die aangeven dat jouw mening goed is.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F67AAC-C977-4759-A5C8-6BC998F96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53386"/>
            <a:ext cx="9143999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4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286851"/>
            <a:ext cx="7200900" cy="726976"/>
          </a:xfrm>
        </p:spPr>
        <p:txBody>
          <a:bodyPr/>
          <a:lstStyle/>
          <a:p>
            <a:r>
              <a:rPr lang="nl-NL" dirty="0"/>
              <a:t>Video-opdracht</a:t>
            </a:r>
          </a:p>
        </p:txBody>
      </p:sp>
      <p:pic>
        <p:nvPicPr>
          <p:cNvPr id="5" name="Tijdelijke aanduiding voor inhoud 4" descr="Schermafbeelding 2016-08-23 om 14.50.30.png">
            <a:hlinkClick r:id="rId3"/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1" r="27091"/>
          <a:stretch>
            <a:fillRect/>
          </a:stretch>
        </p:blipFill>
        <p:spPr>
          <a:xfrm>
            <a:off x="6444208" y="2132856"/>
            <a:ext cx="2314600" cy="2593917"/>
          </a:xfrm>
        </p:spPr>
      </p:pic>
      <p:sp>
        <p:nvSpPr>
          <p:cNvPr id="6" name="Tekstvak 5"/>
          <p:cNvSpPr txBox="1"/>
          <p:nvPr/>
        </p:nvSpPr>
        <p:spPr>
          <a:xfrm>
            <a:off x="6372200" y="501317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hlinkClick r:id="rId3"/>
              </a:rPr>
              <a:t>https://www.youtube.com/watch?v=X2v-NCWics4</a:t>
            </a:r>
            <a:endParaRPr lang="nl-NL" sz="1200" dirty="0"/>
          </a:p>
          <a:p>
            <a:pPr algn="ctr"/>
            <a:endParaRPr lang="nl-NL" sz="1200" dirty="0"/>
          </a:p>
          <a:p>
            <a:pPr algn="ctr"/>
            <a:r>
              <a:rPr lang="nl-NL" sz="1200" dirty="0"/>
              <a:t>00:01:53</a:t>
            </a:r>
          </a:p>
        </p:txBody>
      </p:sp>
      <p:pic>
        <p:nvPicPr>
          <p:cNvPr id="7" name="Afbeelding 6" descr="play blauw.png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708920"/>
            <a:ext cx="1368152" cy="1368152"/>
          </a:xfrm>
          <a:prstGeom prst="rect">
            <a:avLst/>
          </a:prstGeom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824195"/>
              </p:ext>
            </p:extLst>
          </p:nvPr>
        </p:nvGraphicFramePr>
        <p:xfrm>
          <a:off x="683568" y="1412776"/>
          <a:ext cx="5544616" cy="4937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1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0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537"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bg1"/>
                          </a:solidFill>
                        </a:rPr>
                        <a:t>Vragen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561">
                <a:tc>
                  <a:txBody>
                    <a:bodyPr/>
                    <a:lstStyle/>
                    <a:p>
                      <a:r>
                        <a:rPr lang="nl-NL" sz="2000" dirty="0"/>
                        <a:t>Feiten kennen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2000" dirty="0"/>
                        <a:t>Met</a:t>
                      </a:r>
                      <a:r>
                        <a:rPr lang="nl-NL" sz="2000" baseline="0" dirty="0"/>
                        <a:t> welk doel wordt de </a:t>
                      </a:r>
                      <a:r>
                        <a:rPr lang="nl-NL" sz="2000" baseline="0" dirty="0" err="1"/>
                        <a:t>bodycam</a:t>
                      </a:r>
                      <a:r>
                        <a:rPr lang="nl-NL" sz="2000" baseline="0" dirty="0"/>
                        <a:t> gebruikt?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2000" baseline="0" dirty="0"/>
                        <a:t>Wanneer wordt de </a:t>
                      </a:r>
                      <a:r>
                        <a:rPr lang="nl-NL" sz="2000" baseline="0" dirty="0" err="1"/>
                        <a:t>bodycam</a:t>
                      </a:r>
                      <a:r>
                        <a:rPr lang="nl-NL" sz="2000" baseline="0" dirty="0"/>
                        <a:t> gebruikt?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406">
                <a:tc>
                  <a:txBody>
                    <a:bodyPr/>
                    <a:lstStyle/>
                    <a:p>
                      <a:r>
                        <a:rPr lang="nl-NL" sz="2000" dirty="0"/>
                        <a:t>Verschillende kanten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2000" dirty="0"/>
                        <a:t>Wat vinden de</a:t>
                      </a:r>
                      <a:r>
                        <a:rPr lang="nl-NL" sz="2000" baseline="0" dirty="0"/>
                        <a:t> uitgaande jongeren van de </a:t>
                      </a:r>
                      <a:r>
                        <a:rPr lang="nl-NL" sz="2000" baseline="0" dirty="0" err="1"/>
                        <a:t>bodycam</a:t>
                      </a:r>
                      <a:r>
                        <a:rPr lang="nl-NL" sz="2000" baseline="0" dirty="0"/>
                        <a:t>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2000" baseline="0" dirty="0"/>
                        <a:t>Welk belang hebben ouders bij het gebruik van de </a:t>
                      </a:r>
                      <a:r>
                        <a:rPr lang="nl-NL" sz="2000" baseline="0" dirty="0" err="1"/>
                        <a:t>bodycam</a:t>
                      </a:r>
                      <a:r>
                        <a:rPr lang="nl-NL" sz="2000" baseline="0" dirty="0"/>
                        <a:t>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2000" baseline="0" dirty="0"/>
                        <a:t>Welke belangen heeft de politie bij de </a:t>
                      </a:r>
                      <a:r>
                        <a:rPr lang="nl-NL" sz="2000" baseline="0" dirty="0" err="1"/>
                        <a:t>bodycam</a:t>
                      </a:r>
                      <a:r>
                        <a:rPr lang="nl-NL" sz="2000" baseline="0" dirty="0"/>
                        <a:t>?</a:t>
                      </a:r>
                      <a:endParaRPr lang="nl-N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561">
                <a:tc>
                  <a:txBody>
                    <a:bodyPr/>
                    <a:lstStyle/>
                    <a:p>
                      <a:r>
                        <a:rPr lang="nl-NL" sz="2000" dirty="0"/>
                        <a:t>Argumenten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2000" dirty="0"/>
                        <a:t>Wat vind je</a:t>
                      </a:r>
                      <a:r>
                        <a:rPr lang="nl-NL" sz="2000" baseline="0" dirty="0"/>
                        <a:t> belangrijker, privacy of veiligheid?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l-NL" sz="2000" baseline="0" dirty="0"/>
                        <a:t>Zijn er andere voor- of nadelen die de </a:t>
                      </a:r>
                      <a:r>
                        <a:rPr lang="nl-NL" sz="2000" baseline="0" dirty="0" err="1"/>
                        <a:t>bodycam</a:t>
                      </a:r>
                      <a:r>
                        <a:rPr lang="nl-NL" sz="2000" baseline="0" dirty="0"/>
                        <a:t> heeft?</a:t>
                      </a:r>
                      <a:endParaRPr lang="nl-N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13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2B8A2D-F46F-4DA5-8AFF-BC57461C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557" y="685800"/>
            <a:ext cx="4345106" cy="1485900"/>
          </a:xfrm>
        </p:spPr>
        <p:txBody>
          <a:bodyPr>
            <a:normAutofit/>
          </a:bodyPr>
          <a:lstStyle/>
          <a:p>
            <a:r>
              <a:rPr lang="nl-NL" dirty="0"/>
              <a:t>Maatschappelijk probleem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8557" y="2286000"/>
            <a:ext cx="4345106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Vier</a:t>
            </a:r>
            <a:r>
              <a:rPr lang="nl-NL" dirty="0"/>
              <a:t> kenmerken:</a:t>
            </a:r>
          </a:p>
          <a:p>
            <a:r>
              <a:rPr lang="nl-NL" altLang="nl-NL" b="1" dirty="0"/>
              <a:t>Veel mensen</a:t>
            </a:r>
            <a:r>
              <a:rPr lang="nl-NL" altLang="nl-NL" dirty="0"/>
              <a:t> hebben last van het probleem.</a:t>
            </a:r>
          </a:p>
          <a:p>
            <a:r>
              <a:rPr lang="nl-NL" altLang="nl-NL" dirty="0"/>
              <a:t>Er zijn </a:t>
            </a:r>
            <a:r>
              <a:rPr lang="nl-NL" altLang="nl-NL" b="1" dirty="0"/>
              <a:t>verschillende meningen </a:t>
            </a:r>
            <a:r>
              <a:rPr lang="nl-NL" altLang="nl-NL" dirty="0"/>
              <a:t>over de oorzaak en de oplossing.</a:t>
            </a:r>
          </a:p>
          <a:p>
            <a:r>
              <a:rPr lang="nl-NL" altLang="nl-NL" dirty="0"/>
              <a:t>Het probleem krijgt veel aandacht in de </a:t>
            </a:r>
            <a:r>
              <a:rPr lang="nl-NL" altLang="nl-NL" b="1" dirty="0"/>
              <a:t>media.</a:t>
            </a:r>
          </a:p>
          <a:p>
            <a:r>
              <a:rPr lang="nl-NL" altLang="nl-NL" dirty="0"/>
              <a:t>De </a:t>
            </a:r>
            <a:r>
              <a:rPr lang="nl-NL" altLang="nl-NL" b="1" dirty="0"/>
              <a:t>politiek</a:t>
            </a:r>
            <a:r>
              <a:rPr lang="nl-NL" altLang="nl-NL" dirty="0"/>
              <a:t> moet zich met het probleem bemoeien.</a:t>
            </a:r>
          </a:p>
          <a:p>
            <a:pPr marL="0" indent="0">
              <a:buNone/>
            </a:pPr>
            <a:endParaRPr lang="nl-NL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2BAD85-00E4-4D0A-993C-8372E78E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774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8" descr="http://scholen.dunamare.nl/scholen/coornhert/nieuws/PublishingImages/NIX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7817" y="1359572"/>
            <a:ext cx="2797559" cy="127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inthedutchoven.com/wp-content/uploads/2015/11/Afbeelding-Startersbonus-900x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7817" y="4396890"/>
            <a:ext cx="2797559" cy="9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14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61C1-6730-4DB1-BD06-BC070B8A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Video-</a:t>
            </a:r>
            <a:r>
              <a:rPr lang="en-US" dirty="0" err="1"/>
              <a:t>opdracht</a:t>
            </a:r>
            <a:endParaRPr lang="en-US" dirty="0"/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B826D844-4BEE-4A59-803D-E247393C8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4539" y="1247637"/>
            <a:ext cx="5574921" cy="3407216"/>
          </a:xfrm>
          <a:prstGeom prst="rect">
            <a:avLst/>
          </a:prstGeom>
        </p:spPr>
      </p:pic>
      <p:sp>
        <p:nvSpPr>
          <p:cNvPr id="6" name="Ovaal 4">
            <a:hlinkClick r:id="rId2"/>
            <a:extLst>
              <a:ext uri="{FF2B5EF4-FFF2-40B4-BE49-F238E27FC236}">
                <a16:creationId xmlns:a16="http://schemas.microsoft.com/office/drawing/2014/main" id="{B13BFC91-61E8-45CC-A741-21F401C3E21F}"/>
              </a:ext>
            </a:extLst>
          </p:cNvPr>
          <p:cNvSpPr/>
          <p:nvPr/>
        </p:nvSpPr>
        <p:spPr>
          <a:xfrm>
            <a:off x="3721902" y="2071114"/>
            <a:ext cx="1514475" cy="15144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 dirty="0"/>
          </a:p>
        </p:txBody>
      </p:sp>
      <p:sp>
        <p:nvSpPr>
          <p:cNvPr id="8" name="Gelijkbenige driehoek 5">
            <a:hlinkClick r:id="rId2"/>
            <a:extLst>
              <a:ext uri="{FF2B5EF4-FFF2-40B4-BE49-F238E27FC236}">
                <a16:creationId xmlns:a16="http://schemas.microsoft.com/office/drawing/2014/main" id="{88D8DF4C-EFC6-47FB-8C22-194E75B99AFE}"/>
              </a:ext>
            </a:extLst>
          </p:cNvPr>
          <p:cNvSpPr/>
          <p:nvPr/>
        </p:nvSpPr>
        <p:spPr>
          <a:xfrm rot="5400000">
            <a:off x="4034639" y="2279076"/>
            <a:ext cx="1304925" cy="109855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B934B-68B2-459A-A5AB-83A6DD2E4E62}"/>
              </a:ext>
            </a:extLst>
          </p:cNvPr>
          <p:cNvSpPr txBox="1"/>
          <p:nvPr/>
        </p:nvSpPr>
        <p:spPr>
          <a:xfrm>
            <a:off x="1784539" y="475962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https://www.youtube.com/watch?v=dV0fczmIJts</a:t>
            </a:r>
            <a:endParaRPr lang="en-US" sz="1600" dirty="0"/>
          </a:p>
        </p:txBody>
      </p:sp>
      <p:sp>
        <p:nvSpPr>
          <p:cNvPr id="12" name="Rechthoek: afgeronde hoeken 6">
            <a:extLst>
              <a:ext uri="{FF2B5EF4-FFF2-40B4-BE49-F238E27FC236}">
                <a16:creationId xmlns:a16="http://schemas.microsoft.com/office/drawing/2014/main" id="{30651285-99AD-4BF9-9374-CCF404363061}"/>
              </a:ext>
            </a:extLst>
          </p:cNvPr>
          <p:cNvSpPr/>
          <p:nvPr/>
        </p:nvSpPr>
        <p:spPr>
          <a:xfrm>
            <a:off x="865505" y="5202955"/>
            <a:ext cx="7162879" cy="1034357"/>
          </a:xfrm>
          <a:prstGeom prst="roundRect">
            <a:avLst/>
          </a:prstGeom>
          <a:noFill/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400" b="1" i="1" dirty="0">
              <a:solidFill>
                <a:schemeClr val="tx1"/>
              </a:solidFill>
            </a:endParaRPr>
          </a:p>
        </p:txBody>
      </p:sp>
      <p:sp>
        <p:nvSpPr>
          <p:cNvPr id="14" name="Rechthoek 6">
            <a:extLst>
              <a:ext uri="{FF2B5EF4-FFF2-40B4-BE49-F238E27FC236}">
                <a16:creationId xmlns:a16="http://schemas.microsoft.com/office/drawing/2014/main" id="{C1817916-70BF-4B73-BC6F-1DD176CC32A6}"/>
              </a:ext>
            </a:extLst>
          </p:cNvPr>
          <p:cNvSpPr/>
          <p:nvPr/>
        </p:nvSpPr>
        <p:spPr>
          <a:xfrm>
            <a:off x="6495364" y="4647306"/>
            <a:ext cx="864096" cy="375012"/>
          </a:xfrm>
          <a:prstGeom prst="rect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2:35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D5B191-5D6E-4290-B623-735DC76E5FC4}"/>
              </a:ext>
            </a:extLst>
          </p:cNvPr>
          <p:cNvSpPr txBox="1"/>
          <p:nvPr/>
        </p:nvSpPr>
        <p:spPr>
          <a:xfrm>
            <a:off x="865505" y="5281062"/>
            <a:ext cx="7643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Leg </a:t>
            </a:r>
            <a:r>
              <a:rPr lang="en-US" sz="2400" dirty="0" err="1"/>
              <a:t>aan</a:t>
            </a:r>
            <a:r>
              <a:rPr lang="en-US" sz="2400" dirty="0"/>
              <a:t> de hand van de </a:t>
            </a:r>
            <a:r>
              <a:rPr lang="en-US" sz="2400" dirty="0" err="1"/>
              <a:t>vier</a:t>
            </a:r>
            <a:r>
              <a:rPr lang="en-US" sz="2400" dirty="0"/>
              <a:t> </a:t>
            </a:r>
            <a:r>
              <a:rPr lang="en-US" sz="2400" dirty="0" err="1"/>
              <a:t>kenmerken</a:t>
            </a:r>
            <a:r>
              <a:rPr lang="en-US" sz="2400" dirty="0"/>
              <a:t> </a:t>
            </a:r>
            <a:r>
              <a:rPr lang="en-US" sz="2400" dirty="0" err="1"/>
              <a:t>uit</a:t>
            </a:r>
            <a:r>
              <a:rPr lang="en-US" sz="2400" dirty="0"/>
              <a:t> </a:t>
            </a:r>
            <a:r>
              <a:rPr lang="en-US" sz="2400" dirty="0" err="1"/>
              <a:t>dat</a:t>
            </a:r>
            <a:r>
              <a:rPr lang="en-US" sz="2400" dirty="0"/>
              <a:t> </a:t>
            </a:r>
            <a:r>
              <a:rPr lang="en-US" sz="2400" dirty="0" err="1"/>
              <a:t>uitgaansgeweld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maatschappelijk</a:t>
            </a:r>
            <a:r>
              <a:rPr lang="en-US" sz="2400" dirty="0"/>
              <a:t> </a:t>
            </a:r>
            <a:r>
              <a:rPr lang="en-US" sz="2400" dirty="0" err="1"/>
              <a:t>probleem</a:t>
            </a:r>
            <a:r>
              <a:rPr lang="en-US" sz="2400" dirty="0"/>
              <a:t> is.</a:t>
            </a:r>
          </a:p>
        </p:txBody>
      </p:sp>
    </p:spTree>
    <p:extLst>
      <p:ext uri="{BB962C8B-B14F-4D97-AF65-F5344CB8AC3E}">
        <p14:creationId xmlns:p14="http://schemas.microsoft.com/office/powerpoint/2010/main" val="40187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C110B4-D26A-44C6-8576-236CA24E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312" y="4531058"/>
            <a:ext cx="3685038" cy="1683474"/>
          </a:xfrm>
        </p:spPr>
        <p:txBody>
          <a:bodyPr>
            <a:normAutofit/>
          </a:bodyPr>
          <a:lstStyle/>
          <a:p>
            <a:r>
              <a:rPr lang="nl-NL" sz="4100"/>
              <a:t>Uitgaansgeweld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5165" r="26149" b="-1"/>
          <a:stretch/>
        </p:blipFill>
        <p:spPr>
          <a:xfrm>
            <a:off x="20" y="10"/>
            <a:ext cx="4537690" cy="373265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t="3225" r="-2" b="-2"/>
          <a:stretch/>
        </p:blipFill>
        <p:spPr>
          <a:xfrm>
            <a:off x="4604004" y="10"/>
            <a:ext cx="4537710" cy="3732653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BFD4DBB-3229-4DF6-A68A-CD91F8325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326202" y="4030294"/>
            <a:ext cx="1467878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90357" y="4531059"/>
            <a:ext cx="3539242" cy="16834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1600" dirty="0"/>
              <a:t>We gaan het maatschappelijke probleem </a:t>
            </a:r>
            <a:r>
              <a:rPr lang="nl-NL" sz="1600" b="1" dirty="0"/>
              <a:t>uitgaansgeweld </a:t>
            </a:r>
            <a:r>
              <a:rPr lang="nl-NL" sz="1600" dirty="0"/>
              <a:t>onderzoeken, aan de hand van de </a:t>
            </a:r>
            <a:r>
              <a:rPr lang="nl-NL" sz="1600" b="1" dirty="0">
                <a:solidFill>
                  <a:srgbClr val="FF0000"/>
                </a:solidFill>
              </a:rPr>
              <a:t>vier kenmerken</a:t>
            </a:r>
            <a:r>
              <a:rPr lang="nl-NL" sz="1600" b="1" dirty="0"/>
              <a:t> </a:t>
            </a:r>
            <a:r>
              <a:rPr lang="nl-NL" sz="1600" dirty="0"/>
              <a:t>van een maatschappelijk probleem.</a:t>
            </a:r>
            <a:endParaRPr lang="nl-NL" sz="1600" b="1" dirty="0"/>
          </a:p>
          <a:p>
            <a:pPr marL="0" indent="0">
              <a:buNone/>
            </a:pPr>
            <a:endParaRPr lang="nl-NL" sz="1600" b="1"/>
          </a:p>
          <a:p>
            <a:pPr marL="0" indent="0">
              <a:buNone/>
            </a:pPr>
            <a:endParaRPr lang="nl-NL" sz="16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2979E5-1F93-4CE3-975E-3CAEC618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7627" y="5311230"/>
            <a:ext cx="1531699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0466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0130" y="273621"/>
            <a:ext cx="7503740" cy="943000"/>
          </a:xfrm>
        </p:spPr>
        <p:txBody>
          <a:bodyPr>
            <a:normAutofit fontScale="90000"/>
          </a:bodyPr>
          <a:lstStyle/>
          <a:p>
            <a:r>
              <a:rPr lang="nl-NL" dirty="0"/>
              <a:t>Er zijn grote groepen bij betrokken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352188"/>
            <a:ext cx="7787208" cy="1140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sz="2800" dirty="0"/>
              <a:t>Er hebben </a:t>
            </a:r>
            <a:r>
              <a:rPr lang="nl-NL" altLang="nl-NL" sz="2800" b="1" dirty="0"/>
              <a:t>veel mensen </a:t>
            </a:r>
            <a:r>
              <a:rPr lang="nl-NL" altLang="nl-NL" sz="2800" dirty="0"/>
              <a:t>last van het probleem of vinden dat het niet goed geregeld is</a:t>
            </a:r>
            <a:r>
              <a:rPr lang="nl-NL" sz="3100" b="1" dirty="0"/>
              <a:t>:</a:t>
            </a:r>
          </a:p>
          <a:p>
            <a:pPr marL="0" indent="0">
              <a:buNone/>
            </a:pPr>
            <a:endParaRPr lang="nl-NL" sz="3100" b="1" dirty="0"/>
          </a:p>
          <a:p>
            <a:pPr marL="0" indent="0">
              <a:buNone/>
            </a:pPr>
            <a:endParaRPr lang="nl-NL" sz="3100" b="1" dirty="0"/>
          </a:p>
          <a:p>
            <a:pPr marL="0" indent="0">
              <a:buNone/>
            </a:pPr>
            <a:endParaRPr lang="nl-NL" sz="3100" b="1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75202"/>
              </p:ext>
            </p:extLst>
          </p:nvPr>
        </p:nvGraphicFramePr>
        <p:xfrm>
          <a:off x="806996" y="2930654"/>
          <a:ext cx="8064896" cy="286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nl-NL" sz="2000" dirty="0"/>
                        <a:t>Wie?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Welk belang?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nl-NL" dirty="0"/>
                        <a:t>Uitgaanspubliek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Een</a:t>
                      </a:r>
                      <a:r>
                        <a:rPr lang="nl-NL" baseline="0" dirty="0"/>
                        <a:t> veilige omgeving waar ze kunnen uitgaan.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nl-NL" dirty="0"/>
                        <a:t>Horecabedrijven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Een veilige</a:t>
                      </a:r>
                      <a:r>
                        <a:rPr lang="nl-NL" baseline="0" dirty="0"/>
                        <a:t> plek voor hun gasten.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baseline="0" dirty="0"/>
                        <a:t>Zoveel mogelijk (alcoholische) drankjes verkopen.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baseline="0" dirty="0"/>
                        <a:t>Goed imago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nl-NL" dirty="0"/>
                        <a:t>Politie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Orde en rust.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nl-NL" dirty="0"/>
                        <a:t>De Burgemeester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Geen overlast, een goede naam voor de gemeente.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69705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nl-NL" dirty="0"/>
                        <a:t>Buurtbewoners.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Weinig geluidsoverlast en een veilige buurt.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295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77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meningen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2800" b="1" dirty="0"/>
              <a:t>Welke meningen zijn er over de oplossing van het probleem?</a:t>
            </a:r>
          </a:p>
          <a:p>
            <a:pPr>
              <a:lnSpc>
                <a:spcPct val="120000"/>
              </a:lnSpc>
            </a:pPr>
            <a:r>
              <a:rPr lang="nl-NL" sz="2600" i="1" dirty="0"/>
              <a:t>“Er moet meer politie-inzet in horecagebieden komen.”</a:t>
            </a:r>
          </a:p>
          <a:p>
            <a:pPr>
              <a:lnSpc>
                <a:spcPct val="120000"/>
              </a:lnSpc>
            </a:pPr>
            <a:r>
              <a:rPr lang="nl-NL" sz="2600" i="1" dirty="0"/>
              <a:t>“De straffen voor daders moeten flink omhoog.”</a:t>
            </a:r>
          </a:p>
          <a:p>
            <a:pPr>
              <a:lnSpc>
                <a:spcPct val="120000"/>
              </a:lnSpc>
            </a:pPr>
            <a:r>
              <a:rPr lang="nl-NL" sz="2600" i="1" dirty="0"/>
              <a:t>“</a:t>
            </a:r>
            <a:r>
              <a:rPr lang="nl-NL" sz="2600" i="1" dirty="0" err="1"/>
              <a:t>Café’s</a:t>
            </a:r>
            <a:r>
              <a:rPr lang="nl-NL" sz="2600" i="1" dirty="0"/>
              <a:t> moeten strenger zijn bij het schenken van alcohol aan mensen die te veel hebben gedronken.”</a:t>
            </a:r>
          </a:p>
          <a:p>
            <a:pPr>
              <a:lnSpc>
                <a:spcPct val="120000"/>
              </a:lnSpc>
            </a:pPr>
            <a:r>
              <a:rPr lang="nl-NL" sz="2600" i="1" dirty="0"/>
              <a:t>“De overheid moet een campagne starten om het probleem tegen te gaan.”</a:t>
            </a:r>
          </a:p>
          <a:p>
            <a:pPr>
              <a:lnSpc>
                <a:spcPct val="120000"/>
              </a:lnSpc>
            </a:pPr>
            <a:r>
              <a:rPr lang="nl-NL" sz="2600" i="1" dirty="0"/>
              <a:t>“De openingstijden voor de horeca moeten strenger worden.”</a:t>
            </a:r>
          </a:p>
        </p:txBody>
      </p:sp>
    </p:spTree>
    <p:extLst>
      <p:ext uri="{BB962C8B-B14F-4D97-AF65-F5344CB8AC3E}">
        <p14:creationId xmlns:p14="http://schemas.microsoft.com/office/powerpoint/2010/main" val="72107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0713" y="404664"/>
            <a:ext cx="7200900" cy="688256"/>
          </a:xfrm>
        </p:spPr>
        <p:txBody>
          <a:bodyPr/>
          <a:lstStyle/>
          <a:p>
            <a:r>
              <a:rPr lang="nl-NL" dirty="0"/>
              <a:t>Media-aandacht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43149" y="1293416"/>
            <a:ext cx="7200900" cy="114300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Media</a:t>
            </a:r>
            <a:r>
              <a:rPr lang="nl-NL" dirty="0"/>
              <a:t> zoals televisie, kranten, radio en websites </a:t>
            </a:r>
            <a:r>
              <a:rPr lang="nl-NL" b="1" dirty="0"/>
              <a:t>berichten</a:t>
            </a:r>
            <a:r>
              <a:rPr lang="nl-NL" dirty="0"/>
              <a:t> over het probleem.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33385"/>
            <a:ext cx="3818098" cy="172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58545"/>
            <a:ext cx="6731644" cy="1014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62551"/>
            <a:ext cx="971004" cy="1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/>
          <p:nvPr/>
        </p:nvPicPr>
        <p:blipFill>
          <a:blip r:embed="rId6"/>
          <a:stretch>
            <a:fillRect/>
          </a:stretch>
        </p:blipFill>
        <p:spPr>
          <a:xfrm>
            <a:off x="683568" y="2826603"/>
            <a:ext cx="388843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262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022" y="286308"/>
            <a:ext cx="7200900" cy="726976"/>
          </a:xfrm>
        </p:spPr>
        <p:txBody>
          <a:bodyPr>
            <a:normAutofit fontScale="90000"/>
          </a:bodyPr>
          <a:lstStyle/>
          <a:p>
            <a:r>
              <a:rPr lang="nl-NL" dirty="0"/>
              <a:t>De overheid moet het probleem oplossen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9248" y="1988840"/>
            <a:ext cx="7787208" cy="1953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Hoe kan uitgaansgeweld worden opgelost?</a:t>
            </a:r>
          </a:p>
          <a:p>
            <a:r>
              <a:rPr lang="nl-NL" dirty="0"/>
              <a:t>De overheid zet politie in om uitgaansgeweld tegen te gaan.</a:t>
            </a:r>
          </a:p>
          <a:p>
            <a:r>
              <a:rPr lang="nl-NL" dirty="0"/>
              <a:t>Door informatiecampagnes kunnen mensen bewust worden.</a:t>
            </a:r>
          </a:p>
          <a:p>
            <a:r>
              <a:rPr lang="nl-NL" dirty="0"/>
              <a:t>De alcoholleeftijd wordt verhoogd.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22" y="4437112"/>
            <a:ext cx="2069808" cy="19533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437112"/>
            <a:ext cx="1475846" cy="19533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437112"/>
            <a:ext cx="1842759" cy="1953325"/>
          </a:xfrm>
          <a:prstGeom prst="rect">
            <a:avLst/>
          </a:prstGeom>
        </p:spPr>
      </p:pic>
      <p:pic>
        <p:nvPicPr>
          <p:cNvPr id="10" name="Afbeelding 9" descr="Schermafbeelding 2016-08-23 om 14.38.32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r="34532"/>
          <a:stretch/>
        </p:blipFill>
        <p:spPr>
          <a:xfrm>
            <a:off x="6660232" y="4437112"/>
            <a:ext cx="2091016" cy="1944216"/>
          </a:xfrm>
          <a:prstGeom prst="rect">
            <a:avLst/>
          </a:prstGeom>
        </p:spPr>
      </p:pic>
      <p:pic>
        <p:nvPicPr>
          <p:cNvPr id="5" name="Afbeelding 4" descr="play blauw.png">
            <a:hlinkClick r:id="rId7"/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97152"/>
            <a:ext cx="1296144" cy="129614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452320" y="61653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486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7371" y="249457"/>
            <a:ext cx="7200900" cy="648072"/>
          </a:xfrm>
        </p:spPr>
        <p:txBody>
          <a:bodyPr>
            <a:normAutofit fontScale="90000"/>
          </a:bodyPr>
          <a:lstStyle/>
          <a:p>
            <a:r>
              <a:rPr lang="nl-NL" dirty="0"/>
              <a:t>Dilemma’s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66019"/>
            <a:ext cx="8229600" cy="930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Als je een maatschappelijk probleem wilt oplossen krijg je vaak te maken met </a:t>
            </a:r>
            <a:r>
              <a:rPr lang="nl-NL" sz="2800" b="1" dirty="0"/>
              <a:t>dilemma’s</a:t>
            </a:r>
            <a:r>
              <a:rPr lang="nl-NL" sz="2800" dirty="0"/>
              <a:t>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4" name="Rechthoek 3"/>
          <p:cNvSpPr/>
          <p:nvPr/>
        </p:nvSpPr>
        <p:spPr>
          <a:xfrm>
            <a:off x="683568" y="2186860"/>
            <a:ext cx="1692102" cy="810091"/>
          </a:xfrm>
          <a:prstGeom prst="rect">
            <a:avLst/>
          </a:prstGeom>
          <a:solidFill>
            <a:srgbClr val="F36F23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Dilemma</a:t>
            </a:r>
          </a:p>
        </p:txBody>
      </p:sp>
      <p:sp>
        <p:nvSpPr>
          <p:cNvPr id="5" name="Pijl: rechts 4"/>
          <p:cNvSpPr/>
          <p:nvPr/>
        </p:nvSpPr>
        <p:spPr>
          <a:xfrm>
            <a:off x="2483768" y="2258869"/>
            <a:ext cx="432048" cy="648072"/>
          </a:xfrm>
          <a:prstGeom prst="rightArrow">
            <a:avLst/>
          </a:prstGeom>
          <a:solidFill>
            <a:srgbClr val="F36F23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915816" y="2114853"/>
            <a:ext cx="63214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700" dirty="0"/>
              <a:t>Een lastige keuze tussen twee dingen die </a:t>
            </a:r>
          </a:p>
          <a:p>
            <a:r>
              <a:rPr lang="nl-NL" sz="2700" dirty="0"/>
              <a:t>allebei voordelen of juist nadelen hebben.</a:t>
            </a:r>
          </a:p>
        </p:txBody>
      </p:sp>
      <p:sp>
        <p:nvSpPr>
          <p:cNvPr id="7" name="Rechthoek: afgeronde hoeken 6"/>
          <p:cNvSpPr/>
          <p:nvPr/>
        </p:nvSpPr>
        <p:spPr>
          <a:xfrm>
            <a:off x="683568" y="3302987"/>
            <a:ext cx="7952523" cy="1977995"/>
          </a:xfrm>
          <a:prstGeom prst="roundRect">
            <a:avLst/>
          </a:prstGeom>
          <a:noFill/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b="1" dirty="0">
                <a:solidFill>
                  <a:schemeClr val="tx1"/>
                </a:solidFill>
              </a:rPr>
              <a:t>Bijvoorbeeld</a:t>
            </a:r>
            <a:r>
              <a:rPr lang="nl-NL" sz="2000" dirty="0">
                <a:solidFill>
                  <a:schemeClr val="tx1"/>
                </a:solidFill>
              </a:rPr>
              <a:t>: Mag de overheid in alle gebieden waar overlast kan plaatsvinden </a:t>
            </a:r>
            <a:r>
              <a:rPr lang="nl-NL" sz="2000" b="1" dirty="0">
                <a:solidFill>
                  <a:schemeClr val="tx1"/>
                </a:solidFill>
              </a:rPr>
              <a:t>videocamera’s ophangen </a:t>
            </a:r>
            <a:r>
              <a:rPr lang="nl-NL" sz="2000" dirty="0">
                <a:solidFill>
                  <a:schemeClr val="tx1"/>
                </a:solidFill>
              </a:rPr>
              <a:t>voor de veiligheid?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i="1" dirty="0">
                <a:solidFill>
                  <a:schemeClr val="tx1"/>
                </a:solidFill>
              </a:rPr>
              <a:t>Keuze 1: </a:t>
            </a:r>
            <a:r>
              <a:rPr lang="nl-NL" sz="2000" dirty="0">
                <a:solidFill>
                  <a:schemeClr val="tx1"/>
                </a:solidFill>
              </a:rPr>
              <a:t>Ja, dat zorgt voor meer veiligheid op straat.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i="1" dirty="0">
                <a:solidFill>
                  <a:schemeClr val="tx1"/>
                </a:solidFill>
              </a:rPr>
              <a:t>Keuze 2: </a:t>
            </a:r>
            <a:r>
              <a:rPr lang="nl-NL" sz="2000" dirty="0">
                <a:solidFill>
                  <a:schemeClr val="tx1"/>
                </a:solidFill>
              </a:rPr>
              <a:t>Nee, dat kost veel geld en tast de privacy van burgers aan.</a:t>
            </a:r>
            <a:endParaRPr lang="nl-NL" sz="2000" b="1" i="1" dirty="0">
              <a:solidFill>
                <a:schemeClr val="tx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17" y="5308871"/>
            <a:ext cx="1691883" cy="110592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78" y="5280982"/>
            <a:ext cx="1508508" cy="1131381"/>
          </a:xfrm>
          <a:prstGeom prst="rect">
            <a:avLst/>
          </a:prstGeom>
        </p:spPr>
      </p:pic>
      <p:pic>
        <p:nvPicPr>
          <p:cNvPr id="1026" name="Picture 2" descr="Genomic Privacy Security - Free vector graphic on Pixabay">
            <a:extLst>
              <a:ext uri="{FF2B5EF4-FFF2-40B4-BE49-F238E27FC236}">
                <a16:creationId xmlns:a16="http://schemas.microsoft.com/office/drawing/2014/main" id="{2CCE5466-329A-4048-895E-9336B4E18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97" y="5280982"/>
            <a:ext cx="1131381" cy="113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83703"/>
      </p:ext>
    </p:extLst>
  </p:cSld>
  <p:clrMapOvr>
    <a:masterClrMapping/>
  </p:clrMapOvr>
</p:sld>
</file>

<file path=ppt/theme/theme1.xml><?xml version="1.0" encoding="utf-8"?>
<a:theme xmlns:a="http://schemas.openxmlformats.org/drawingml/2006/main" name="Bijgesneden">
  <a:themeElements>
    <a:clrScheme name="Bijgesneden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Bijgesneden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ijgesnede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97F3AD416AC43BA4559E9BE7A0520" ma:contentTypeVersion="2" ma:contentTypeDescription="Een nieuw document maken." ma:contentTypeScope="" ma:versionID="7c1457c4bb93bdfa7dee56c2a674e1bc">
  <xsd:schema xmlns:xsd="http://www.w3.org/2001/XMLSchema" xmlns:xs="http://www.w3.org/2001/XMLSchema" xmlns:p="http://schemas.microsoft.com/office/2006/metadata/properties" xmlns:ns2="6e496755-b112-42aa-81b8-5648eb0e20de" targetNamespace="http://schemas.microsoft.com/office/2006/metadata/properties" ma:root="true" ma:fieldsID="0ecfe829a18cb4457ff39ab20dc17b54" ns2:_="">
    <xsd:import namespace="6e496755-b112-42aa-81b8-5648eb0e20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96755-b112-42aa-81b8-5648eb0e20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E5855C-5214-4B1A-A9EC-5895F2EC6DD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9222D2-25BC-4246-A459-C6D6063BF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5F713-6813-4493-9A2E-0C28387DAC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Diavoorstelling (4:3)</PresentationFormat>
  <Paragraphs>86</Paragraphs>
  <Slides>11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Bijgesneden</vt:lpstr>
      <vt:lpstr>1.4 Hoe onderzoek je de samenleving? Uitleg PO1</vt:lpstr>
      <vt:lpstr>Maatschappelijk probleem</vt:lpstr>
      <vt:lpstr>Video-opdracht</vt:lpstr>
      <vt:lpstr>Uitgaansgeweld</vt:lpstr>
      <vt:lpstr>Er zijn grote groepen bij betrokken</vt:lpstr>
      <vt:lpstr>Verschillende meningen</vt:lpstr>
      <vt:lpstr>Media-aandacht</vt:lpstr>
      <vt:lpstr>De overheid moet het probleem oplossen</vt:lpstr>
      <vt:lpstr>Dilemma’s</vt:lpstr>
      <vt:lpstr>Je mening vormen</vt:lpstr>
      <vt:lpstr>Video-opdracht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1.4 Hoe onderzoek je de samenleving? Uitleg PO1</dc:title>
  <dc:creator>Gülenay Keser</dc:creator>
  <cp:lastModifiedBy>Gülenay Keser</cp:lastModifiedBy>
  <cp:revision>7</cp:revision>
  <dcterms:created xsi:type="dcterms:W3CDTF">2020-09-08T10:01:28Z</dcterms:created>
  <dcterms:modified xsi:type="dcterms:W3CDTF">2020-09-29T09:10:49Z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0x01010068997F3AD416AC43BA4559E9BE7A0520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</Properties>
</file>